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507" r:id="rId2"/>
    <p:sldId id="510" r:id="rId3"/>
    <p:sldId id="511" r:id="rId4"/>
    <p:sldId id="513" r:id="rId5"/>
    <p:sldId id="315" r:id="rId6"/>
    <p:sldId id="440" r:id="rId7"/>
    <p:sldId id="525" r:id="rId8"/>
    <p:sldId id="282" r:id="rId9"/>
    <p:sldId id="314" r:id="rId10"/>
    <p:sldId id="442" r:id="rId11"/>
    <p:sldId id="361" r:id="rId12"/>
    <p:sldId id="316" r:id="rId13"/>
    <p:sldId id="493" r:id="rId14"/>
    <p:sldId id="391" r:id="rId15"/>
    <p:sldId id="324" r:id="rId16"/>
    <p:sldId id="494" r:id="rId17"/>
    <p:sldId id="398" r:id="rId18"/>
    <p:sldId id="325" r:id="rId19"/>
    <p:sldId id="495" r:id="rId20"/>
    <p:sldId id="403" r:id="rId21"/>
    <p:sldId id="326" r:id="rId22"/>
    <p:sldId id="496" r:id="rId23"/>
    <p:sldId id="408" r:id="rId24"/>
    <p:sldId id="327" r:id="rId25"/>
    <p:sldId id="497" r:id="rId26"/>
    <p:sldId id="412" r:id="rId27"/>
    <p:sldId id="328" r:id="rId28"/>
    <p:sldId id="498" r:id="rId29"/>
    <p:sldId id="514" r:id="rId30"/>
    <p:sldId id="515" r:id="rId31"/>
    <p:sldId id="516" r:id="rId32"/>
    <p:sldId id="517" r:id="rId33"/>
    <p:sldId id="518" r:id="rId34"/>
    <p:sldId id="519" r:id="rId35"/>
    <p:sldId id="520" r:id="rId36"/>
    <p:sldId id="521" r:id="rId37"/>
    <p:sldId id="522" r:id="rId38"/>
    <p:sldId id="524" r:id="rId39"/>
  </p:sldIdLst>
  <p:sldSz cx="9906000" cy="6858000" type="A4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  <a:srgbClr val="00FF00"/>
    <a:srgbClr val="FFFFCC"/>
    <a:srgbClr val="6599D9"/>
    <a:srgbClr val="E1FFFF"/>
    <a:srgbClr val="CC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56" autoAdjust="0"/>
    <p:restoredTop sz="96928" autoAdjust="0"/>
  </p:normalViewPr>
  <p:slideViewPr>
    <p:cSldViewPr>
      <p:cViewPr>
        <p:scale>
          <a:sx n="90" d="100"/>
          <a:sy n="90" d="100"/>
        </p:scale>
        <p:origin x="-888" y="31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71800" cy="497285"/>
          </a:xfrm>
          <a:prstGeom prst="rect">
            <a:avLst/>
          </a:prstGeom>
        </p:spPr>
        <p:txBody>
          <a:bodyPr vert="horz" lIns="92402" tIns="46200" rIns="92402" bIns="4620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97285"/>
          </a:xfrm>
          <a:prstGeom prst="rect">
            <a:avLst/>
          </a:prstGeom>
        </p:spPr>
        <p:txBody>
          <a:bodyPr vert="horz" lIns="92402" tIns="46200" rIns="92402" bIns="46200" rtlCol="0"/>
          <a:lstStyle>
            <a:lvl1pPr algn="r">
              <a:defRPr sz="1200"/>
            </a:lvl1pPr>
          </a:lstStyle>
          <a:p>
            <a:fld id="{FF33F297-9622-460D-B2F5-DF66F9D62D84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746125"/>
            <a:ext cx="53879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02" tIns="46200" rIns="92402" bIns="4620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4"/>
            <a:ext cx="5486400" cy="4475559"/>
          </a:xfrm>
          <a:prstGeom prst="rect">
            <a:avLst/>
          </a:prstGeom>
        </p:spPr>
        <p:txBody>
          <a:bodyPr vert="horz" lIns="92402" tIns="46200" rIns="92402" bIns="4620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46678"/>
            <a:ext cx="2971800" cy="497285"/>
          </a:xfrm>
          <a:prstGeom prst="rect">
            <a:avLst/>
          </a:prstGeom>
        </p:spPr>
        <p:txBody>
          <a:bodyPr vert="horz" lIns="92402" tIns="46200" rIns="92402" bIns="4620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446678"/>
            <a:ext cx="2971800" cy="497285"/>
          </a:xfrm>
          <a:prstGeom prst="rect">
            <a:avLst/>
          </a:prstGeom>
        </p:spPr>
        <p:txBody>
          <a:bodyPr vert="horz" lIns="92402" tIns="46200" rIns="92402" bIns="46200" rtlCol="0" anchor="b"/>
          <a:lstStyle>
            <a:lvl1pPr algn="r">
              <a:defRPr sz="1200"/>
            </a:lvl1pPr>
          </a:lstStyle>
          <a:p>
            <a:fld id="{8DE425E9-BF9E-412B-8118-E547C61CE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2891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425E9-BF9E-412B-8118-E547C61CE0F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4538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E3E44-73FC-4D44-845E-F09D9E51973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F72C0-D317-4830-85DA-B53A0161B5B7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564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EA70-4563-4F39-986B-E85C111E8F52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766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1F3AE-E446-4F6E-8327-E01F063DC8CA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593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E449-D000-48F0-8EFA-435E2218F208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6750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FA8AE-3566-45C9-BDAD-1F92CB8FC059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2685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A19C-3255-4045-8222-D6EB5F984438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937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3F0E-DCCF-4A8C-B75B-E6191A372FED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5620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C6AF-2423-4CAF-AA26-95D10D431966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1923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D67D-E48F-4FAB-937F-D2B7480CA987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731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B870-F38C-4C62-9C2D-4D71A727CF78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1083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6A2F1-38C5-43FD-8738-EB018BE08981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974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FEDED-EFC4-466F-9C1A-1C97EC167284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13B81-CEB8-489C-B342-DAE60DD09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059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457200" y="228600"/>
            <a:ext cx="937259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Mandalay  Region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90600" y="4960203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Mandalay Region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57200" y="62600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895" y="2362200"/>
            <a:ext cx="1748709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228600"/>
            <a:ext cx="9372600" cy="6477000"/>
          </a:xfrm>
          <a:prstGeom prst="rect">
            <a:avLst/>
          </a:prstGeom>
          <a:noFill/>
          <a:ln w="19050">
            <a:solidFill>
              <a:srgbClr val="DA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609600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Detailed Electrification Plan for Mandalay District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" y="1619304"/>
          <a:ext cx="9734328" cy="4181091"/>
        </p:xfrm>
        <a:graphic>
          <a:graphicData uri="http://schemas.openxmlformats.org/drawingml/2006/table">
            <a:tbl>
              <a:tblPr/>
              <a:tblGrid>
                <a:gridCol w="438972"/>
                <a:gridCol w="806113"/>
                <a:gridCol w="606580"/>
                <a:gridCol w="383102"/>
                <a:gridCol w="438972"/>
                <a:gridCol w="383102"/>
                <a:gridCol w="383102"/>
                <a:gridCol w="457200"/>
                <a:gridCol w="383102"/>
                <a:gridCol w="457200"/>
                <a:gridCol w="383102"/>
                <a:gridCol w="457200"/>
                <a:gridCol w="365760"/>
                <a:gridCol w="640080"/>
                <a:gridCol w="598598"/>
                <a:gridCol w="457200"/>
                <a:gridCol w="457200"/>
                <a:gridCol w="598598"/>
                <a:gridCol w="399065"/>
                <a:gridCol w="640080"/>
              </a:tblGrid>
              <a:tr h="4572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Number Of Village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of House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Task by regional 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for 11 kV Line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Transformer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5275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mile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Store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Construc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tion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VA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Store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Construction Cost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537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Amrabura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1745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2142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8726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12.65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276.32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12.7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52.6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328.9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2860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226.2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555.1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6.86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192.1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78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Pathein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1082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6.75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147.4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28.1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175.5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1480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150.8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326.3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5.41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151.5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0488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Mandalay District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34" marR="4134" marT="41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9808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12.27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1981200"/>
            <a:ext cx="8172450" cy="2667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PyinOoLwin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 District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anose="020B0604030504040204" pitchFamily="34" charset="0"/>
              <a:cs typeface="Myanmar2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677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2800" y="1143000"/>
            <a:ext cx="2791862" cy="567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858000" y="3791850"/>
            <a:ext cx="3003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Mogoke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22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2128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1242.79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13854" y="1242008"/>
            <a:ext cx="3872346" cy="2052213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PyinOoLwin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73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8352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 kV Line	-	76.30miles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400 V Line	-	58.75miles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11/0.4 kV Transformer-	75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4418.50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539205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Mattaya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32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3999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1849.08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38100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SinGu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18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2155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1252.76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6934200" y="1353450"/>
            <a:ext cx="2935226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ThaBeikKyin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70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73.87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>
            <a:off x="5627626" y="2010225"/>
            <a:ext cx="1306574" cy="47174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0"/>
          </p:cNvCxnSpPr>
          <p:nvPr/>
        </p:nvCxnSpPr>
        <p:spPr>
          <a:xfrm flipH="1" flipV="1">
            <a:off x="7023101" y="3276602"/>
            <a:ext cx="1336674" cy="515248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3"/>
          </p:cNvCxnSpPr>
          <p:nvPr/>
        </p:nvCxnSpPr>
        <p:spPr>
          <a:xfrm flipV="1">
            <a:off x="3384550" y="5334001"/>
            <a:ext cx="2393950" cy="71482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3"/>
          </p:cNvCxnSpPr>
          <p:nvPr/>
        </p:nvCxnSpPr>
        <p:spPr>
          <a:xfrm flipV="1">
            <a:off x="3384550" y="4038601"/>
            <a:ext cx="2063750" cy="42817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81000" y="78648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Location Map of Electrification Plan for </a:t>
            </a:r>
            <a:r>
              <a:rPr lang="en-US" sz="22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PyinOoLwin</a:t>
            </a:r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(Within 2 miles from Existing 11 kV Distribution Line)</a:t>
            </a:r>
            <a:endParaRPr lang="en-US" sz="22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34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609600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PyinOoLwin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9976" y="1522045"/>
          <a:ext cx="9701718" cy="3863203"/>
        </p:xfrm>
        <a:graphic>
          <a:graphicData uri="http://schemas.openxmlformats.org/drawingml/2006/table">
            <a:tbl>
              <a:tblPr/>
              <a:tblGrid>
                <a:gridCol w="437145"/>
                <a:gridCol w="802759"/>
                <a:gridCol w="604057"/>
                <a:gridCol w="381510"/>
                <a:gridCol w="437145"/>
                <a:gridCol w="381510"/>
                <a:gridCol w="381510"/>
                <a:gridCol w="472717"/>
                <a:gridCol w="381510"/>
                <a:gridCol w="476889"/>
                <a:gridCol w="381510"/>
                <a:gridCol w="457200"/>
                <a:gridCol w="415289"/>
                <a:gridCol w="640080"/>
                <a:gridCol w="510864"/>
                <a:gridCol w="506099"/>
                <a:gridCol w="471519"/>
                <a:gridCol w="596108"/>
                <a:gridCol w="397406"/>
                <a:gridCol w="568891"/>
              </a:tblGrid>
              <a:tr h="4572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Number Of Village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of House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Task by regional 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for 11 kV Line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Transformer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315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mile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TransCost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uction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VA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TransCost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Construction Cost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190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Mogoke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2128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2128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8949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19.7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430.26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19.7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82.0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512.2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2800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399.05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8.05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34.5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433.55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945.8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14.9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417.2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190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Mattaya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3999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3999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8028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31.6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690.18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31.6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131.5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821.6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4800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572.55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11.55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49.5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622.05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1443.7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25.1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702.8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190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SinGu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2155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2155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8637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23.5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513.2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23.5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97.8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611.0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2295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6.3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339.3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950.3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17.75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497.0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445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Thabeikkyin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6.2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39.0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0.35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18.85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57.9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28.0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043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Pyin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Oo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Lwin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 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33" marR="4233" marT="42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8352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8352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25684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76.3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0.763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3.052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9995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1406.58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58.75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1645.0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1981200"/>
            <a:ext cx="8172450" cy="2667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Kyaukse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 District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anose="020B0604030504040204" pitchFamily="34" charset="0"/>
              <a:cs typeface="Myanmar2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48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4551" y="2057401"/>
            <a:ext cx="5765202" cy="414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Rectangle 26"/>
          <p:cNvSpPr/>
          <p:nvPr/>
        </p:nvSpPr>
        <p:spPr>
          <a:xfrm>
            <a:off x="6629400" y="5486400"/>
            <a:ext cx="32194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Kume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29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3058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2832.63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6629400" y="4191000"/>
            <a:ext cx="32194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KyaukSe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64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7251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3922.99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44449" y="813837"/>
            <a:ext cx="3689351" cy="2052213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KyaukSe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135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15654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 kV Line	-	164miles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400 V Line	-	94.95miles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11/0.4 kV Transformer	-	135Nos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9288.85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50" y="5508825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Myittha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18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1712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882.53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50" y="4213425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SintGaing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5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395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331.55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6629400" y="990600"/>
            <a:ext cx="32194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PaLeik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7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1797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324.21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rot="10800000" flipV="1">
            <a:off x="4978400" y="1647375"/>
            <a:ext cx="1651000" cy="1629224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0"/>
          </p:cNvCxnSpPr>
          <p:nvPr/>
        </p:nvCxnSpPr>
        <p:spPr>
          <a:xfrm flipH="1" flipV="1">
            <a:off x="6051551" y="3886202"/>
            <a:ext cx="2187574" cy="304798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3"/>
          </p:cNvCxnSpPr>
          <p:nvPr/>
        </p:nvCxnSpPr>
        <p:spPr>
          <a:xfrm flipV="1">
            <a:off x="3429000" y="5145976"/>
            <a:ext cx="1898650" cy="101962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3"/>
          </p:cNvCxnSpPr>
          <p:nvPr/>
        </p:nvCxnSpPr>
        <p:spPr>
          <a:xfrm flipV="1">
            <a:off x="3429000" y="3774376"/>
            <a:ext cx="1733550" cy="109582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4450" y="28956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Tada-U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12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1441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994.94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384550" y="3124200"/>
            <a:ext cx="660400" cy="275776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>
            <a:off x="5943600" y="5638800"/>
            <a:ext cx="619125" cy="533400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81000" y="78648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Location Map of Electrification Plan for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Kyaukse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34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609600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KyaukSe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5317" y="1714415"/>
          <a:ext cx="9750178" cy="4519272"/>
        </p:xfrm>
        <a:graphic>
          <a:graphicData uri="http://schemas.openxmlformats.org/drawingml/2006/table">
            <a:tbl>
              <a:tblPr/>
              <a:tblGrid>
                <a:gridCol w="274320"/>
                <a:gridCol w="640080"/>
                <a:gridCol w="601552"/>
                <a:gridCol w="460881"/>
                <a:gridCol w="430247"/>
                <a:gridCol w="375487"/>
                <a:gridCol w="451164"/>
                <a:gridCol w="451164"/>
                <a:gridCol w="375487"/>
                <a:gridCol w="586700"/>
                <a:gridCol w="451164"/>
                <a:gridCol w="586700"/>
                <a:gridCol w="404822"/>
                <a:gridCol w="541397"/>
                <a:gridCol w="586700"/>
                <a:gridCol w="457200"/>
                <a:gridCol w="457200"/>
                <a:gridCol w="586700"/>
                <a:gridCol w="391133"/>
                <a:gridCol w="640080"/>
              </a:tblGrid>
              <a:tr h="39392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Number Of Village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of House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Task by regional 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for 11 kV Line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Transformer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9786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mile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TransCost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uction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VA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Purch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ase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Construction Cost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80" marR="4180" marT="4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99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Kyaukse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7251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7251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21753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85.65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1870.62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85.7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356.3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2226.9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8420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1110.4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22.4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96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1206.4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3433.3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43.85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1227.8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355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Sintgaing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1199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163.8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31.2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195.0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610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86.75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1.75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94.25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289.3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103.6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99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PaLeik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1797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1797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5294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8.3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181.24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8.3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215.8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550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121.45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2.45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131.95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347.8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67.2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355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Tada U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1441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1441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7103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469.6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89.4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559.0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2850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226.2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785.2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336.0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99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Ku me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2215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3058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15503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25.9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565.62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25.9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107.7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673.4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3395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503.15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10.15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546.65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1220.1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602.0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991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Myitta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1166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1712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8163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15.41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336.528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15.4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64.1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400.7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2005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339.3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740.0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11.5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322.0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0131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KyauKse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14265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15654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59015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164.3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164.3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17830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14265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1981200"/>
            <a:ext cx="8172450" cy="2667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Meiktila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 District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anose="020B0604030504040204" pitchFamily="34" charset="0"/>
              <a:cs typeface="Myanmar2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472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4550" y="2057401"/>
            <a:ext cx="5778500" cy="426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4450" y="937208"/>
            <a:ext cx="3765550" cy="2052213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Meiktila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 District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64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6550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 kV Line	-	74.27miles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400 V Line	-	80.52miles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11/0.4 kV Transformer-	62Nos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3919.06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4210050" y="54864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Thazi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6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1071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444.41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6477000" y="97245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WunDwin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16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1803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1245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19" name="Straight Arrow Connector 18"/>
          <p:cNvCxnSpPr>
            <a:stCxn id="7" idx="0"/>
          </p:cNvCxnSpPr>
          <p:nvPr/>
        </p:nvCxnSpPr>
        <p:spPr>
          <a:xfrm rot="5400000" flipH="1" flipV="1">
            <a:off x="5998713" y="4798563"/>
            <a:ext cx="591450" cy="78422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2"/>
          </p:cNvCxnSpPr>
          <p:nvPr/>
        </p:nvCxnSpPr>
        <p:spPr>
          <a:xfrm rot="5400000">
            <a:off x="6580188" y="1687513"/>
            <a:ext cx="990600" cy="218757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4450" y="54864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Meiktila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21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1860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1119.46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23" name="Straight Arrow Connector 22"/>
          <p:cNvCxnSpPr>
            <a:stCxn id="22" idx="0"/>
          </p:cNvCxnSpPr>
          <p:nvPr/>
        </p:nvCxnSpPr>
        <p:spPr>
          <a:xfrm rot="5400000" flipH="1" flipV="1">
            <a:off x="2785613" y="3769863"/>
            <a:ext cx="667650" cy="276542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4450" y="31242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MaHlaing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21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1816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1110.19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28" name="Straight Arrow Connector 27"/>
          <p:cNvCxnSpPr>
            <a:stCxn id="27" idx="3"/>
          </p:cNvCxnSpPr>
          <p:nvPr/>
        </p:nvCxnSpPr>
        <p:spPr>
          <a:xfrm>
            <a:off x="3429000" y="3780976"/>
            <a:ext cx="825500" cy="10522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81000" y="78648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Location Map of Electrification Plan for </a:t>
            </a:r>
            <a:r>
              <a:rPr lang="en-US" sz="22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Meiktila</a:t>
            </a:r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(Within 2 miles from Existing 11 kV Distribution Line)</a:t>
            </a:r>
            <a:endParaRPr lang="en-US" sz="22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34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609600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Meiktila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1638280"/>
          <a:ext cx="9635556" cy="4685182"/>
        </p:xfrm>
        <a:graphic>
          <a:graphicData uri="http://schemas.openxmlformats.org/drawingml/2006/table">
            <a:tbl>
              <a:tblPr/>
              <a:tblGrid>
                <a:gridCol w="274320"/>
                <a:gridCol w="640080"/>
                <a:gridCol w="575605"/>
                <a:gridCol w="457200"/>
                <a:gridCol w="416556"/>
                <a:gridCol w="363540"/>
                <a:gridCol w="363540"/>
                <a:gridCol w="548640"/>
                <a:gridCol w="363540"/>
                <a:gridCol w="545310"/>
                <a:gridCol w="457200"/>
                <a:gridCol w="568031"/>
                <a:gridCol w="391941"/>
                <a:gridCol w="457200"/>
                <a:gridCol w="568031"/>
                <a:gridCol w="457200"/>
                <a:gridCol w="568031"/>
                <a:gridCol w="568031"/>
                <a:gridCol w="411480"/>
                <a:gridCol w="640080"/>
              </a:tblGrid>
              <a:tr h="4213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Number Of Village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of House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Task by regional 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16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for 11 kV Line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Transformer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46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mile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TransCost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uction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Construction Cost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Meiktlar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1860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1860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7468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19.35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422.58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19.4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80.5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503.1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3525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364.35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7.35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31.5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395.85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899.0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14.25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399.0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Thazi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2013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1071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4025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6.35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138.68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6.4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26.4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165.1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1430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104.1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113.1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278.2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7.27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203.6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Wundwin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1803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1803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1902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698.9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32.0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133.1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832.0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4120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301.6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1133.6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41.5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1162.0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Hlaing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3864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1816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7728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16.57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361.856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16.6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68.9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430.8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2590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329.65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6.65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28.5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358.15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789.0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17.5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490.0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2978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MeikTila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0" marR="4190" marT="41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90" marR="4190" marT="41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6550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21123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74.27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74.27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11665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3003.75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0293243"/>
              </p:ext>
            </p:extLst>
          </p:nvPr>
        </p:nvGraphicFramePr>
        <p:xfrm>
          <a:off x="304800" y="685801"/>
          <a:ext cx="9220202" cy="6003611"/>
        </p:xfrm>
        <a:graphic>
          <a:graphicData uri="http://schemas.openxmlformats.org/drawingml/2006/table">
            <a:tbl>
              <a:tblPr/>
              <a:tblGrid>
                <a:gridCol w="504380"/>
                <a:gridCol w="1176884"/>
                <a:gridCol w="2506612"/>
                <a:gridCol w="1730938"/>
                <a:gridCol w="3301388"/>
              </a:tblGrid>
              <a:tr h="4178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 of Village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62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Mandalay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Amrabura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Within 2 miles Distance from existing grid Line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Pathein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Mogoke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Mattaya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SinGu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Thabeikkyin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Se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Kyaukse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64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Sintgaing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PaLeik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y-MM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Tada U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Ku me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Myitta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180" marR="4180" marT="41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147935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3" pitchFamily="18" charset="0"/>
              </a:rPr>
              <a:t>Priority  Electrification Project List for  Mandalay Region</a:t>
            </a:r>
            <a:endParaRPr lang="en-US" sz="2400" b="1" dirty="0">
              <a:latin typeface="Myanmar3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1981200"/>
            <a:ext cx="8172450" cy="2667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MyinGyan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 District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anose="020B0604030504040204" pitchFamily="34" charset="0"/>
              <a:cs typeface="Myanmar2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735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1" y="1997626"/>
            <a:ext cx="4610100" cy="417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4450" y="813836"/>
            <a:ext cx="3689350" cy="2052213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MyinGyan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63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7593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 kV Line	-66.15miles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400 V Line	-45miles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11/0.4 kV Transformer-	50Nos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3470.21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6477000" y="51816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NaToGyi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16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2297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1203.35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50" y="53340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TaungTha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24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2852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1636.2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19" name="Straight Arrow Connector 18"/>
          <p:cNvCxnSpPr>
            <a:stCxn id="7" idx="0"/>
          </p:cNvCxnSpPr>
          <p:nvPr/>
        </p:nvCxnSpPr>
        <p:spPr>
          <a:xfrm rot="16200000" flipV="1">
            <a:off x="6370638" y="3382962"/>
            <a:ext cx="914400" cy="268287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3"/>
          </p:cNvCxnSpPr>
          <p:nvPr/>
        </p:nvCxnSpPr>
        <p:spPr>
          <a:xfrm flipV="1">
            <a:off x="3429000" y="5029200"/>
            <a:ext cx="990600" cy="96157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4450" y="287745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MyinGyan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8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1996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389.55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23" name="Straight Arrow Connector 22"/>
          <p:cNvCxnSpPr>
            <a:stCxn id="22" idx="3"/>
          </p:cNvCxnSpPr>
          <p:nvPr/>
        </p:nvCxnSpPr>
        <p:spPr>
          <a:xfrm>
            <a:off x="3429000" y="3534225"/>
            <a:ext cx="762000" cy="58057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400800" y="19812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NgaZun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15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448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241.11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rot="10800000">
            <a:off x="5638800" y="2209801"/>
            <a:ext cx="762000" cy="42817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81000" y="78648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Location Map of Electrification Plan for </a:t>
            </a:r>
            <a:r>
              <a:rPr lang="en-US" sz="22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MyinGyan</a:t>
            </a:r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(Within 2 miles from Existing 11 kV Distribution Line)</a:t>
            </a:r>
            <a:endParaRPr lang="en-US" sz="22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34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609600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MyinGyan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0150" y="1600199"/>
          <a:ext cx="9574039" cy="4496499"/>
        </p:xfrm>
        <a:graphic>
          <a:graphicData uri="http://schemas.openxmlformats.org/drawingml/2006/table">
            <a:tbl>
              <a:tblPr/>
              <a:tblGrid>
                <a:gridCol w="274320"/>
                <a:gridCol w="731520"/>
                <a:gridCol w="596586"/>
                <a:gridCol w="457200"/>
                <a:gridCol w="431740"/>
                <a:gridCol w="457200"/>
                <a:gridCol w="376792"/>
                <a:gridCol w="640080"/>
                <a:gridCol w="376792"/>
                <a:gridCol w="541638"/>
                <a:gridCol w="365760"/>
                <a:gridCol w="365760"/>
                <a:gridCol w="274320"/>
                <a:gridCol w="640080"/>
                <a:gridCol w="457200"/>
                <a:gridCol w="457200"/>
                <a:gridCol w="457200"/>
                <a:gridCol w="640080"/>
                <a:gridCol w="392491"/>
                <a:gridCol w="640080"/>
              </a:tblGrid>
              <a:tr h="45020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Number Of Village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of House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Task by regional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25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for 11 kV Line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Transformer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1227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mile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TransCost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uction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Construction Cost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50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Myin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Gyan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1996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1996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5382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4.85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105.88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4.9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20.2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126.1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1315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2.8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150.8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276.9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6.05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169.4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0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TaungTha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4722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2852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9443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32.8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716.34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32.8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136.4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852.8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2615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399.05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8.05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34.5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433.55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1286.4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21.7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607.6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0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Nato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2297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2297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11865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23.5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513.2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23.5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97.8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611.0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2415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277.6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301.6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912.6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14.5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406.0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0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Nga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Zun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3046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448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6092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109.2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5.0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20.8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130.0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3600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52.05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1.05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56.55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186.6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3.2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89.6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020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Myin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Gyan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 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19" marR="4219" marT="421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12061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7593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32782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264.6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9945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2578.75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45.45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1272.6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1981200"/>
            <a:ext cx="8172450" cy="2667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NyaungOo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anose="020B0604030504040204" pitchFamily="34" charset="0"/>
                <a:cs typeface="Myanmar2" panose="020B0604030504040204" pitchFamily="34" charset="0"/>
              </a:rPr>
              <a:t> District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anose="020B0604030504040204" pitchFamily="34" charset="0"/>
              <a:cs typeface="Myanmar2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161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2000" y="1930892"/>
            <a:ext cx="5365750" cy="477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4450" y="1089608"/>
            <a:ext cx="3841750" cy="2052213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NyaungOo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31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6083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 kV Line	-	32.53miles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400 V Line	-	28.40miles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11/0.4 kV Transformer-28Nos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1858.42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6477000" y="10668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NgaThaYouk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11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2352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666.41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50" y="54864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KyaukPaDaung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10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1446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271.17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19" name="Straight Arrow Connector 18"/>
          <p:cNvCxnSpPr>
            <a:stCxn id="7" idx="2"/>
          </p:cNvCxnSpPr>
          <p:nvPr/>
        </p:nvCxnSpPr>
        <p:spPr>
          <a:xfrm rot="5400000">
            <a:off x="6617838" y="1496563"/>
            <a:ext cx="667650" cy="243522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3"/>
          </p:cNvCxnSpPr>
          <p:nvPr/>
        </p:nvCxnSpPr>
        <p:spPr>
          <a:xfrm flipV="1">
            <a:off x="3429000" y="4971151"/>
            <a:ext cx="2063750" cy="117202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4450" y="402045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NyaungOoTownship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10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2285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920.84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3262087" y="3475263"/>
            <a:ext cx="1400626" cy="1155700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1000" y="78648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Location Map of Electrification Plan for </a:t>
            </a:r>
            <a:r>
              <a:rPr lang="en-US" sz="22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NyaungOo</a:t>
            </a:r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(Within 2 miles from Existing 11 kV Distribution Line)</a:t>
            </a:r>
            <a:endParaRPr lang="en-US" sz="22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34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609600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NyaungOo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253" y="1600086"/>
          <a:ext cx="9656232" cy="3321551"/>
        </p:xfrm>
        <a:graphic>
          <a:graphicData uri="http://schemas.openxmlformats.org/drawingml/2006/table">
            <a:tbl>
              <a:tblPr/>
              <a:tblGrid>
                <a:gridCol w="274320"/>
                <a:gridCol w="731520"/>
                <a:gridCol w="607419"/>
                <a:gridCol w="457200"/>
                <a:gridCol w="434918"/>
                <a:gridCol w="457200"/>
                <a:gridCol w="379566"/>
                <a:gridCol w="640080"/>
                <a:gridCol w="379566"/>
                <a:gridCol w="634587"/>
                <a:gridCol w="379566"/>
                <a:gridCol w="365760"/>
                <a:gridCol w="274320"/>
                <a:gridCol w="640080"/>
                <a:gridCol w="457200"/>
                <a:gridCol w="457200"/>
                <a:gridCol w="457200"/>
                <a:gridCol w="593071"/>
                <a:gridCol w="395379"/>
                <a:gridCol w="640080"/>
              </a:tblGrid>
              <a:tr h="36850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Number Of Village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of House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Task by regional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for 11 kV Line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Transformer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pPr algn="ctr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pPr algn="ctr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40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mile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TransCost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uction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Construction Cost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794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Oo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5121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2285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10242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19.53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426.524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19.5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81.2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507.8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1600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225.55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4.55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19.5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245.05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752.8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12.3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344.4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94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Pa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daung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1446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1446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5130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3.4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3.4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14.1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88.4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1620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52.05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1.05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4.5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56.55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145.0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5.4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151.2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94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Nga Tha Youk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3528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2352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7056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9.6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209.68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9.6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39.9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249.6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1620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4.2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226.2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475.8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10.7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299.6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940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97" marR="4197" marT="419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10095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22428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32.53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650.6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32.53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130.1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813.3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4840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1331.25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795.2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1981200"/>
            <a:ext cx="8172450" cy="2667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Yamethin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 District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20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0240" y="2438400"/>
            <a:ext cx="6725760" cy="362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4450" y="861008"/>
            <a:ext cx="3765550" cy="2052213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YameThin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26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3170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 kV Line	-	31.67miles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400 V Line	-	19.33miles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11/0.4 kV Transformer-	26Nos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1605.26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50" y="39624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YanAung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10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1169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631.098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6477000" y="10668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PyawBwe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6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810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396.96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19" name="Straight Arrow Connector 18"/>
          <p:cNvCxnSpPr>
            <a:stCxn id="7" idx="3"/>
          </p:cNvCxnSpPr>
          <p:nvPr/>
        </p:nvCxnSpPr>
        <p:spPr>
          <a:xfrm flipV="1">
            <a:off x="3429000" y="4191000"/>
            <a:ext cx="2057400" cy="428175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2"/>
          </p:cNvCxnSpPr>
          <p:nvPr/>
        </p:nvCxnSpPr>
        <p:spPr>
          <a:xfrm rot="5400000">
            <a:off x="6836914" y="2020439"/>
            <a:ext cx="972450" cy="1692273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4450" y="533400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YameThin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10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1191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577.2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384550" y="5029200"/>
            <a:ext cx="3136900" cy="1190176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1000" y="78648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Location Map of Electrification Plan for </a:t>
            </a:r>
            <a:r>
              <a:rPr lang="en-US" sz="22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YaMeThin</a:t>
            </a:r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(Within 2 miles from Existing 11 kV Distribution Line)</a:t>
            </a:r>
            <a:endParaRPr lang="en-US" sz="22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34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609600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Yamethin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 District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45962357"/>
              </p:ext>
            </p:extLst>
          </p:nvPr>
        </p:nvGraphicFramePr>
        <p:xfrm>
          <a:off x="76200" y="1676400"/>
          <a:ext cx="9651305" cy="3666785"/>
        </p:xfrm>
        <a:graphic>
          <a:graphicData uri="http://schemas.openxmlformats.org/drawingml/2006/table">
            <a:tbl>
              <a:tblPr/>
              <a:tblGrid>
                <a:gridCol w="274320"/>
                <a:gridCol w="822960"/>
                <a:gridCol w="548640"/>
                <a:gridCol w="378505"/>
                <a:gridCol w="433702"/>
                <a:gridCol w="378505"/>
                <a:gridCol w="378505"/>
                <a:gridCol w="640080"/>
                <a:gridCol w="378505"/>
                <a:gridCol w="457200"/>
                <a:gridCol w="457200"/>
                <a:gridCol w="457200"/>
                <a:gridCol w="274320"/>
                <a:gridCol w="640080"/>
                <a:gridCol w="457200"/>
                <a:gridCol w="457200"/>
                <a:gridCol w="591414"/>
                <a:gridCol w="591414"/>
                <a:gridCol w="394275"/>
                <a:gridCol w="640080"/>
              </a:tblGrid>
              <a:tr h="4773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Number Of Village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of House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hold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Task by regional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for 11 kV Line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11/0.4 kV Transformer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 V Lines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(Miles)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822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mile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TransCost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uction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KVA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 Purchase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Construction Cost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205" marR="4205" marT="42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77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YamaeThin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1466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1466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14798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274.94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14.95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44.05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333.94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153.88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165.38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499.317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190.4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7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PyawBwe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2618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145.84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7.93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23.36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177.13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92.328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99.228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276.3598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179.2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7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YanAung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1725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3450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14.07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336.39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18.29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53.89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408.56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153.88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165.38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573.9447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171.6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732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YameThin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 District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3445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20866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31.67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757.17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41.17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121.30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919.63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3160.0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400.09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9.10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20.80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429.99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1349.62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19.33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541.2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9601200" cy="609600"/>
          </a:xfrm>
          <a:solidFill>
            <a:srgbClr val="FFFF00"/>
          </a:solidFill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The Statement of Fiscal Yearly Budget and Electrified Connection for Mandalay Region 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2" y="1524000"/>
          <a:ext cx="9585687" cy="4572000"/>
        </p:xfrm>
        <a:graphic>
          <a:graphicData uri="http://schemas.openxmlformats.org/drawingml/2006/table">
            <a:tbl>
              <a:tblPr/>
              <a:tblGrid>
                <a:gridCol w="272936"/>
                <a:gridCol w="2377440"/>
                <a:gridCol w="1038133"/>
                <a:gridCol w="914400"/>
                <a:gridCol w="787954"/>
                <a:gridCol w="1371600"/>
                <a:gridCol w="588185"/>
                <a:gridCol w="823427"/>
                <a:gridCol w="588185"/>
                <a:gridCol w="823427"/>
              </a:tblGrid>
              <a:tr h="538962"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Fiscal Year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Budget for 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ESE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Budget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DRD (mil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Electrified  Connection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76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On Grid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66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11 kV Line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&amp; 11/0.4 TR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for 400 V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(Nos)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(Nos)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8162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2014--2015 Estimate (BE+RE)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1343.18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1343.18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2523.77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189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23247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7392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62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2015-2016 Estimate (BE+RE)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1353.33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1353.33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2316.03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22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2706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20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2016-2017 Budget Estimate (BE)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27"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Grand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2696.51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2696.51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4839.8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211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2" pitchFamily="34" charset="0"/>
                          <a:cs typeface="Myanmar2" pitchFamily="34" charset="0"/>
                        </a:rPr>
                        <a:t>25953</a:t>
                      </a:r>
                      <a:endParaRPr lang="en-US" sz="16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7392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383" marR="6383" marT="6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5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0293243"/>
              </p:ext>
            </p:extLst>
          </p:nvPr>
        </p:nvGraphicFramePr>
        <p:xfrm>
          <a:off x="304800" y="685801"/>
          <a:ext cx="9220202" cy="6003611"/>
        </p:xfrm>
        <a:graphic>
          <a:graphicData uri="http://schemas.openxmlformats.org/drawingml/2006/table">
            <a:tbl>
              <a:tblPr/>
              <a:tblGrid>
                <a:gridCol w="504380"/>
                <a:gridCol w="1324420"/>
                <a:gridCol w="2359076"/>
                <a:gridCol w="1730938"/>
                <a:gridCol w="3301388"/>
              </a:tblGrid>
              <a:tr h="4178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 of Village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62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Meiktlar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Within 2 miles Distance from existing grid Line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Thazi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Wundwin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Hlaing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Meiktlar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</a:p>
                  </a:txBody>
                  <a:tcPr marL="4190" marR="4190" marT="41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TaungTha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Nato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Gyi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Nga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Zun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</a:t>
                      </a:r>
                    </a:p>
                  </a:txBody>
                  <a:tcPr marL="4219" marR="4219" marT="42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Naung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OO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Pa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daung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Nga Tha Youk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147935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3" pitchFamily="18" charset="0"/>
              </a:rPr>
              <a:t>Priority  Electrification Project List for  Mandalay Region</a:t>
            </a:r>
            <a:endParaRPr lang="en-US" sz="2400" b="1" dirty="0">
              <a:latin typeface="Myanmar3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761997"/>
          <a:ext cx="9296400" cy="5133564"/>
        </p:xfrm>
        <a:graphic>
          <a:graphicData uri="http://schemas.openxmlformats.org/drawingml/2006/table">
            <a:tbl>
              <a:tblPr/>
              <a:tblGrid>
                <a:gridCol w="575882"/>
                <a:gridCol w="3619837"/>
                <a:gridCol w="740421"/>
                <a:gridCol w="1067734"/>
                <a:gridCol w="3292526"/>
              </a:tblGrid>
              <a:tr h="837328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Main Materials List Transported to Mandalay District Office</a:t>
                      </a:r>
                      <a:b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8338" marR="8338" marT="8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02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8338" marR="8338" marT="8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8338" marR="8338" marT="8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8338" marR="8338" marT="8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8338" marR="8338" marT="8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8338" marR="8338" marT="8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6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b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Description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Unit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Quantities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 Distribution Transformer </a:t>
                      </a:r>
                    </a:p>
                  </a:txBody>
                  <a:tcPr marL="75045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8338" marR="8338" marT="83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 meter Concrete Pole  </a:t>
                      </a:r>
                    </a:p>
                  </a:txBody>
                  <a:tcPr marL="75045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8338" marR="8338" marT="83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820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045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Kg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46100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Disc Insulators </a:t>
                      </a:r>
                    </a:p>
                  </a:txBody>
                  <a:tcPr marL="75045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466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Pin Insulators </a:t>
                      </a:r>
                    </a:p>
                  </a:txBody>
                  <a:tcPr marL="75045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1805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Surge arresters, Disconnectors, Fuses </a:t>
                      </a:r>
                    </a:p>
                  </a:txBody>
                  <a:tcPr marL="75045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Other Material </a:t>
                      </a:r>
                    </a:p>
                  </a:txBody>
                  <a:tcPr marL="75045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Lot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8338" marR="8338" marT="83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1186633"/>
          <a:ext cx="9220200" cy="5373044"/>
        </p:xfrm>
        <a:graphic>
          <a:graphicData uri="http://schemas.openxmlformats.org/drawingml/2006/table">
            <a:tbl>
              <a:tblPr/>
              <a:tblGrid>
                <a:gridCol w="505416"/>
                <a:gridCol w="3216500"/>
                <a:gridCol w="621484"/>
                <a:gridCol w="988721"/>
                <a:gridCol w="3888079"/>
              </a:tblGrid>
              <a:tr h="95143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Main Materials List Transported to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Office</a:t>
                      </a:r>
                      <a:b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763" marR="7763" marT="7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763" marR="7763" marT="7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763" marR="7763" marT="7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763" marR="7763" marT="7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763" marR="7763" marT="7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763" marR="7763" marT="7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4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Sr </a:t>
                      </a:r>
                      <a:b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Description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Unit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Quantities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 Distribution Transformer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763" marR="7763" marT="7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75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 meter Concrete Pole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763" marR="7763" marT="7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3157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Kg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181289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11kV Disc Insulators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1835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Pin Insulators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7100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Surge arresters, Disconnectors, Fuses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75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Other Material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Lot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7763" marR="7763" marT="77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761998"/>
          <a:ext cx="9067802" cy="5382331"/>
        </p:xfrm>
        <a:graphic>
          <a:graphicData uri="http://schemas.openxmlformats.org/drawingml/2006/table">
            <a:tbl>
              <a:tblPr/>
              <a:tblGrid>
                <a:gridCol w="408208"/>
                <a:gridCol w="3614562"/>
                <a:gridCol w="659412"/>
                <a:gridCol w="962951"/>
                <a:gridCol w="3422669"/>
              </a:tblGrid>
              <a:tr h="97672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Main Materials List Transported to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Se District Office</a:t>
                      </a:r>
                      <a:b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6845"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783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b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Description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Unit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Quantities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 Distribution Transformer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632" marR="7632" marT="7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135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Se 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 meter Concrete Pole 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632" marR="7632" marT="7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6765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Se  District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Kg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390283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Se  District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Disc Insulators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3943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Se  District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Pin Insulators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15277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Se  District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Surge arresters, Disconnectors, Fuses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135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Se  District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Other Material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Lot 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Se  District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632" marR="7632" marT="76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1" y="685796"/>
          <a:ext cx="8991599" cy="5358439"/>
        </p:xfrm>
        <a:graphic>
          <a:graphicData uri="http://schemas.openxmlformats.org/drawingml/2006/table">
            <a:tbl>
              <a:tblPr/>
              <a:tblGrid>
                <a:gridCol w="400767"/>
                <a:gridCol w="3576088"/>
                <a:gridCol w="863193"/>
                <a:gridCol w="945402"/>
                <a:gridCol w="3206149"/>
              </a:tblGrid>
              <a:tr h="93379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Main Materials List Transported to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Office</a:t>
                      </a:r>
                      <a:r>
                        <a:rPr lang="en-US" sz="19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/>
                      </a:r>
                      <a:br>
                        <a:rPr lang="en-US" sz="19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endParaRPr lang="en-US" sz="19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50" marR="7550" marT="75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4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550" marR="7550" marT="75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550" marR="7550" marT="75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550" marR="7550" marT="75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550" marR="7550" marT="75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550" marR="7550" marT="75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1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b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Description 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Unit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Quantities 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 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 Distribution Transformer </a:t>
                      </a:r>
                    </a:p>
                  </a:txBody>
                  <a:tcPr marL="67953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550" marR="7550" marT="75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62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,PMO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Office 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 meter Concrete Pole  </a:t>
                      </a:r>
                    </a:p>
                  </a:txBody>
                  <a:tcPr marL="67953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550" marR="7550" marT="75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3075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District 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7953" marR="7550" marT="75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Kg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176466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District 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Disc Insulators </a:t>
                      </a:r>
                    </a:p>
                  </a:txBody>
                  <a:tcPr marL="67953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1783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District 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Pin Insulators </a:t>
                      </a:r>
                    </a:p>
                  </a:txBody>
                  <a:tcPr marL="67953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6908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District 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Surge arresters, Disconnectors, Fuses </a:t>
                      </a:r>
                    </a:p>
                  </a:txBody>
                  <a:tcPr marL="67953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62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District 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Other Material </a:t>
                      </a:r>
                    </a:p>
                  </a:txBody>
                  <a:tcPr marL="67953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Lot 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District  ,PMO Office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1" y="838202"/>
          <a:ext cx="9220199" cy="4936961"/>
        </p:xfrm>
        <a:graphic>
          <a:graphicData uri="http://schemas.openxmlformats.org/drawingml/2006/table">
            <a:tbl>
              <a:tblPr/>
              <a:tblGrid>
                <a:gridCol w="623415"/>
                <a:gridCol w="3817687"/>
                <a:gridCol w="654639"/>
                <a:gridCol w="1209561"/>
                <a:gridCol w="2914897"/>
              </a:tblGrid>
              <a:tr h="77289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Main Materials List Transported to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Office</a:t>
                      </a:r>
                      <a:b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2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b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Description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Unit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Quantities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 Distribution Transformer </a:t>
                      </a:r>
                    </a:p>
                  </a:txBody>
                  <a:tcPr marL="65930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326" marR="7326" marT="73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 meter Concrete Pole  </a:t>
                      </a:r>
                    </a:p>
                  </a:txBody>
                  <a:tcPr marL="65930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326" marR="7326" marT="73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2747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5930" marR="7326" marT="73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Kg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157173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Disc Insulators </a:t>
                      </a:r>
                    </a:p>
                  </a:txBody>
                  <a:tcPr marL="65930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1588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Pin Insulators </a:t>
                      </a:r>
                    </a:p>
                  </a:txBody>
                  <a:tcPr marL="65930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6152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Surge arresters, Disconnectors, Fuses </a:t>
                      </a:r>
                    </a:p>
                  </a:txBody>
                  <a:tcPr marL="65930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Other Material </a:t>
                      </a:r>
                    </a:p>
                  </a:txBody>
                  <a:tcPr marL="65930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Lot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44578560"/>
              </p:ext>
            </p:extLst>
          </p:nvPr>
        </p:nvGraphicFramePr>
        <p:xfrm>
          <a:off x="533400" y="457200"/>
          <a:ext cx="8610600" cy="5320277"/>
        </p:xfrm>
        <a:graphic>
          <a:graphicData uri="http://schemas.openxmlformats.org/drawingml/2006/table">
            <a:tbl>
              <a:tblPr/>
              <a:tblGrid>
                <a:gridCol w="373740"/>
                <a:gridCol w="3464746"/>
                <a:gridCol w="783364"/>
                <a:gridCol w="940037"/>
                <a:gridCol w="3048713"/>
              </a:tblGrid>
              <a:tr h="827899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Main Materials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List Transported to </a:t>
                      </a:r>
                      <a:r>
                        <a:rPr lang="en-US" sz="24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Nyaung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District Office</a:t>
                      </a:r>
                      <a:endParaRPr lang="en-US" sz="19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62" marR="7562" marT="75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90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562" marR="7562" marT="75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562" marR="7562" marT="75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562" marR="7562" marT="75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562" marR="7562" marT="75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562" marR="7562" marT="75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b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Description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Unit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Quantities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 Distribution Transformer </a:t>
                      </a:r>
                    </a:p>
                  </a:txBody>
                  <a:tcPr marL="68056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562" marR="7562" marT="75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Naung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 meter Concrete Pole  </a:t>
                      </a:r>
                    </a:p>
                  </a:txBody>
                  <a:tcPr marL="68056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562" marR="7562" marT="75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1353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Naung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8056" marR="7562" marT="75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Kg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77292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Naung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11kV Disc Insulators </a:t>
                      </a:r>
                    </a:p>
                  </a:txBody>
                  <a:tcPr marL="68056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781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Naung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Pin Insulators </a:t>
                      </a:r>
                    </a:p>
                  </a:txBody>
                  <a:tcPr marL="68056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3026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Naung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Surge arresters,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Disconnectors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, Fuses </a:t>
                      </a:r>
                    </a:p>
                  </a:txBody>
                  <a:tcPr marL="68056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Naung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Other Material </a:t>
                      </a:r>
                    </a:p>
                  </a:txBody>
                  <a:tcPr marL="68056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Lot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Naung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1143003"/>
          <a:ext cx="9143999" cy="5535090"/>
        </p:xfrm>
        <a:graphic>
          <a:graphicData uri="http://schemas.openxmlformats.org/drawingml/2006/table">
            <a:tbl>
              <a:tblPr/>
              <a:tblGrid>
                <a:gridCol w="399644"/>
                <a:gridCol w="3620709"/>
                <a:gridCol w="819784"/>
                <a:gridCol w="1352642"/>
                <a:gridCol w="2951220"/>
              </a:tblGrid>
              <a:tr h="94259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Main Materials List Transported to 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Office</a:t>
                      </a:r>
                      <a:b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30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b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Description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Unit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Quantities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 Distribution Transformer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 meter Concrete Pole 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1312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ACSR 95mm</a:t>
                      </a:r>
                      <a:r>
                        <a:rPr lang="en-US" sz="1800" b="0" i="0" u="none" strike="noStrike" baseline="3000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Kg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75248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Disc Insulators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761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11kV Pin Insulators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2946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Surge arresters, Disconnectors, Fuses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Other Material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Lot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District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394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762000"/>
          <a:ext cx="8763001" cy="4967893"/>
        </p:xfrm>
        <a:graphic>
          <a:graphicData uri="http://schemas.openxmlformats.org/drawingml/2006/table">
            <a:tbl>
              <a:tblPr/>
              <a:tblGrid>
                <a:gridCol w="382993"/>
                <a:gridCol w="3469847"/>
                <a:gridCol w="785626"/>
                <a:gridCol w="1296282"/>
                <a:gridCol w="2828253"/>
              </a:tblGrid>
              <a:tr h="105900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Main Materials List Transported to Mandalay Region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Office</a:t>
                      </a:r>
                      <a:endParaRPr lang="en-US" sz="19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48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Sr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b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Description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Unit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Quantities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Transported Site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 Distribution Transformer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396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Region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10 meter Concrete Pole 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19229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Region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ACSR 95mm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latin typeface="Myanmar2"/>
                        </a:rPr>
                        <a:t>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Kg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1103851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Region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11kV Disc Insulators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11157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Region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11kV Pin Insulators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43214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Region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Surge arresters, Disconnectors, Fuses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Set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396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Region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Other Material </a:t>
                      </a:r>
                    </a:p>
                  </a:txBody>
                  <a:tcPr marL="66632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Lot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 Region ,PMO Office </a:t>
                      </a:r>
                    </a:p>
                  </a:txBody>
                  <a:tcPr marL="7404" marR="7404" marT="74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41089596"/>
              </p:ext>
            </p:extLst>
          </p:nvPr>
        </p:nvGraphicFramePr>
        <p:xfrm>
          <a:off x="304800" y="685801"/>
          <a:ext cx="9220202" cy="2435064"/>
        </p:xfrm>
        <a:graphic>
          <a:graphicData uri="http://schemas.openxmlformats.org/drawingml/2006/table">
            <a:tbl>
              <a:tblPr/>
              <a:tblGrid>
                <a:gridCol w="504380"/>
                <a:gridCol w="1324420"/>
                <a:gridCol w="2359076"/>
                <a:gridCol w="1730938"/>
                <a:gridCol w="3301388"/>
              </a:tblGrid>
              <a:tr h="4178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 of Village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Remark</a:t>
                      </a:r>
                    </a:p>
                  </a:txBody>
                  <a:tcPr marL="7899" marR="7899" marT="78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62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YamaeThin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05" marR="4205" marT="42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4205" marR="4205" marT="42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Within 2 miles Distance from existing grid Line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PawBwe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205" marR="4205" marT="42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205" marR="4205" marT="42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Yan Aung</a:t>
                      </a:r>
                    </a:p>
                  </a:txBody>
                  <a:tcPr marL="4205" marR="4205" marT="42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4205" marR="4205" marT="42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53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197" marR="4197" marT="41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။</a:t>
                      </a:r>
                      <a:endParaRPr lang="my-MM" sz="18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899" marR="7899" marT="78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147935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3" pitchFamily="18" charset="0"/>
              </a:rPr>
              <a:t>Priority  Electrification Project List for  Mandalay Region</a:t>
            </a:r>
            <a:endParaRPr lang="en-US" sz="2400" b="1" dirty="0">
              <a:latin typeface="Myanmar3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 b="17908"/>
          <a:stretch>
            <a:fillRect/>
          </a:stretch>
        </p:blipFill>
        <p:spPr bwMode="auto">
          <a:xfrm>
            <a:off x="2971800" y="1143000"/>
            <a:ext cx="3768217" cy="505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angle 20"/>
          <p:cNvSpPr/>
          <p:nvPr/>
        </p:nvSpPr>
        <p:spPr>
          <a:xfrm>
            <a:off x="6521451" y="5315850"/>
            <a:ext cx="3384551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YaMeThin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26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3170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1605.26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36361" y="78648"/>
            <a:ext cx="7655239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Electrification Plan for Villages of Mandalay Region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6856" y="2496450"/>
            <a:ext cx="2958923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non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Mandalay District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20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3152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1370.06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2314" y="5239650"/>
            <a:ext cx="2958923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non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NyaungOo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31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6083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1858.42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21450" y="3944250"/>
            <a:ext cx="338455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Meiktila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64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6550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3919.06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52400" y="814335"/>
            <a:ext cx="4495800" cy="169827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>
              <a:tabLst>
                <a:tab pos="1828800" algn="l"/>
                <a:tab pos="2117725" algn="l"/>
              </a:tabLst>
            </a:pPr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To be Constructed</a:t>
            </a:r>
          </a:p>
          <a:p>
            <a:pPr marL="155923">
              <a:buFont typeface="Wingdings" pitchFamily="2" charset="2"/>
              <a:buChar char="q"/>
              <a:tabLst>
                <a:tab pos="463550" algn="l"/>
                <a:tab pos="3252788" algn="l"/>
              </a:tabLst>
            </a:pPr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	11 kV Distribution Line	464.58miles</a:t>
            </a:r>
          </a:p>
          <a:p>
            <a:pPr marL="155923">
              <a:buFont typeface="Wingdings" pitchFamily="2" charset="2"/>
              <a:buChar char="q"/>
              <a:tabLst>
                <a:tab pos="463550" algn="l"/>
                <a:tab pos="3252788" algn="l"/>
              </a:tabLst>
            </a:pPr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	400 V Distribution Line	339.67miles</a:t>
            </a:r>
          </a:p>
          <a:p>
            <a:pPr marL="155923">
              <a:buFont typeface="Wingdings" pitchFamily="2" charset="2"/>
              <a:buChar char="q"/>
              <a:tabLst>
                <a:tab pos="463550" algn="l"/>
                <a:tab pos="3252788" algn="l"/>
              </a:tabLst>
            </a:pPr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	11/0.4 kV Distribution Transformer	396 </a:t>
            </a:r>
            <a:r>
              <a:rPr lang="en-US" sz="1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cxnSp>
        <p:nvCxnSpPr>
          <p:cNvPr id="26" name="Straight Arrow Connector 25"/>
          <p:cNvCxnSpPr>
            <a:stCxn id="18" idx="1"/>
          </p:cNvCxnSpPr>
          <p:nvPr/>
        </p:nvCxnSpPr>
        <p:spPr>
          <a:xfrm rot="10800000" flipV="1">
            <a:off x="5530867" y="1857824"/>
            <a:ext cx="990585" cy="428173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9" idx="1"/>
          </p:cNvCxnSpPr>
          <p:nvPr/>
        </p:nvCxnSpPr>
        <p:spPr>
          <a:xfrm rot="10800000" flipV="1">
            <a:off x="5530863" y="3229424"/>
            <a:ext cx="990589" cy="932549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1" idx="1"/>
          </p:cNvCxnSpPr>
          <p:nvPr/>
        </p:nvCxnSpPr>
        <p:spPr>
          <a:xfrm rot="10800000">
            <a:off x="5448305" y="5885559"/>
            <a:ext cx="1073147" cy="87066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0" idx="1"/>
          </p:cNvCxnSpPr>
          <p:nvPr/>
        </p:nvCxnSpPr>
        <p:spPr>
          <a:xfrm rot="10800000" flipV="1">
            <a:off x="5365750" y="4601024"/>
            <a:ext cx="1155700" cy="351971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" idx="3"/>
          </p:cNvCxnSpPr>
          <p:nvPr/>
        </p:nvCxnSpPr>
        <p:spPr>
          <a:xfrm>
            <a:off x="3135779" y="3153225"/>
            <a:ext cx="2395071" cy="428176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4" idx="3"/>
          </p:cNvCxnSpPr>
          <p:nvPr/>
        </p:nvCxnSpPr>
        <p:spPr>
          <a:xfrm flipV="1">
            <a:off x="3131170" y="4267203"/>
            <a:ext cx="1409080" cy="257622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5" idx="3"/>
          </p:cNvCxnSpPr>
          <p:nvPr/>
        </p:nvCxnSpPr>
        <p:spPr>
          <a:xfrm flipV="1">
            <a:off x="3131237" y="4953003"/>
            <a:ext cx="583514" cy="943422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72247" y="3868050"/>
            <a:ext cx="2958923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non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MyinGyan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63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7593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3470.21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521451" y="1201050"/>
            <a:ext cx="3379340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PyinOoLwin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73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8352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4418.5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521451" y="2572650"/>
            <a:ext cx="3384551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Kyaukse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District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135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15654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9288.85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6200000" flipH="1">
            <a:off x="4610103" y="1866900"/>
            <a:ext cx="380997" cy="304799"/>
          </a:xfrm>
          <a:prstGeom prst="straightConnector1">
            <a:avLst/>
          </a:prstGeom>
          <a:ln w="762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7518400" y="6569075"/>
            <a:ext cx="2311400" cy="365125"/>
          </a:xfrm>
        </p:spPr>
        <p:txBody>
          <a:bodyPr/>
          <a:lstStyle/>
          <a:p>
            <a:fld id="{65313B81-CEB8-489C-B342-DAE60DD09C6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826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800100" y="304800"/>
            <a:ext cx="8610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Detailed Electrification Plan for Mandalay Region</a:t>
            </a:r>
          </a:p>
          <a:p>
            <a:pPr algn="ctr" eaLnBrk="1" hangingPunct="1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29231892"/>
              </p:ext>
            </p:extLst>
          </p:nvPr>
        </p:nvGraphicFramePr>
        <p:xfrm>
          <a:off x="42532" y="1447800"/>
          <a:ext cx="9816714" cy="4559448"/>
        </p:xfrm>
        <a:graphic>
          <a:graphicData uri="http://schemas.openxmlformats.org/drawingml/2006/table">
            <a:tbl>
              <a:tblPr/>
              <a:tblGrid>
                <a:gridCol w="266421"/>
                <a:gridCol w="799264"/>
                <a:gridCol w="530368"/>
                <a:gridCol w="457200"/>
                <a:gridCol w="383818"/>
                <a:gridCol w="457200"/>
                <a:gridCol w="484471"/>
                <a:gridCol w="640080"/>
                <a:gridCol w="466558"/>
                <a:gridCol w="501719"/>
                <a:gridCol w="548640"/>
                <a:gridCol w="457200"/>
                <a:gridCol w="274320"/>
                <a:gridCol w="640080"/>
                <a:gridCol w="420137"/>
                <a:gridCol w="334969"/>
                <a:gridCol w="488271"/>
                <a:gridCol w="548640"/>
                <a:gridCol w="464605"/>
                <a:gridCol w="652753"/>
              </a:tblGrid>
              <a:tr h="3657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Township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Number Of Village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 of House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hold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 constructed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 cost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 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kV Transformer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400 V Lines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(Miles)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 Cost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315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Material Purchase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Transport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Constr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uction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Cost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Material Purchase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Transpo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rt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 </a:t>
                      </a: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Mandalay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1962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3152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9808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19.4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407.4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19.4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77.6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504.4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4340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377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881.4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12.27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343.56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Pyin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Oo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Lwin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8352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8352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25684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76.3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1602.3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76.3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305.2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1983.8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9995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1301.25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26.25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112.5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1413.75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3397.6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58.75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1645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Kyauk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Se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14265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15654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59015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164.26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3449.5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164.26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657.0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4270.8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17830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2342.25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47.25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202.5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2544.75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6815.5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94.95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2658.6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MeikTilar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9540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6550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21123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74.27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1559.7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74.27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297.1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1931.0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11665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1075.7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21.7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1168.7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3099.7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80.52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2254.56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Myin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Gyan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12061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7593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32782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66.15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1389.2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66.15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264.6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1719.9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9945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867.5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17.5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942.5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2662.4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45.45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1272.6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Naung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OO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31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10095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6083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22428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32.53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683.1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32.53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130.1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845.8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4840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485.8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9.8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527.8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1373.6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28.4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795.2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Yamethin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4001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20866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31.67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757.17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41.17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121.30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919.63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3160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400.09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9.10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20.80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429.99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1349.62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19.33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541.2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102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Mandalay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Ragion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Total</a:t>
                      </a:r>
                    </a:p>
                  </a:txBody>
                  <a:tcPr marL="4107" marR="4107" marT="41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07" marR="4107" marT="41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412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60961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50554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181210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464.58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11107.18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530.4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1852.9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13490.47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62410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6870.60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138.6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594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7603.2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21093.7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339.67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15247.45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1603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 txBox="1">
            <a:spLocks/>
          </p:cNvSpPr>
          <p:nvPr/>
        </p:nvSpPr>
        <p:spPr>
          <a:xfrm>
            <a:off x="7442200" y="649287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2400" y="297359"/>
            <a:ext cx="95250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The additional electrification statement due to newly and upgrading 66/33/11kV substation and related power line for Mandalay Region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30867723"/>
              </p:ext>
            </p:extLst>
          </p:nvPr>
        </p:nvGraphicFramePr>
        <p:xfrm>
          <a:off x="304801" y="1143000"/>
          <a:ext cx="9296399" cy="49859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999"/>
                <a:gridCol w="990600"/>
                <a:gridCol w="1588822"/>
                <a:gridCol w="575637"/>
                <a:gridCol w="689579"/>
                <a:gridCol w="845127"/>
                <a:gridCol w="845127"/>
                <a:gridCol w="845127"/>
                <a:gridCol w="845127"/>
                <a:gridCol w="845127"/>
                <a:gridCol w="845127"/>
              </a:tblGrid>
              <a:tr h="5144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Sr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No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Township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Constructed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The effective area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(within 2 Miles) 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</a:t>
                      </a:r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millon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kyats)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pPr algn="ctr" rtl="0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Substation</a:t>
                      </a: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66kV Line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(mile)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33kV Line (mile)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</a:t>
                      </a:r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Vill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(ages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Household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Population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 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Installation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Patheingyi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Htone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Bo)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33/11kV</a:t>
                      </a:r>
                    </a:p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 MVA x 2  </a:t>
                      </a:r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Newly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3480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1397.25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150.97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1548.22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Thabeikkyin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Phar)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33/11kV</a:t>
                      </a:r>
                    </a:p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3MVA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to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5MVA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Replacement</a:t>
                      </a:r>
                      <a:r>
                        <a:rPr lang="en-US" sz="1300" b="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Substation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3100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12000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599.74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14.7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614.44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Kume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33/11kV</a:t>
                      </a:r>
                    </a:p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5MVA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to 10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MVA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Replacement</a:t>
                      </a:r>
                      <a:r>
                        <a:rPr lang="en-US" sz="1300" b="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Substation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4251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17220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698.63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23.5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722.13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939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dirty="0" smtClean="0"/>
                        <a:t>*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Myitthaar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33/11kV</a:t>
                      </a:r>
                    </a:p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3MVA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to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5MVA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Replacement Substation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4232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17168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529.74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14.7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544.44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</a:t>
                      </a:r>
                      <a:r>
                        <a:rPr lang="en-US" sz="1300" b="0" i="0" u="none" strike="noStrike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Oo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33/11kV </a:t>
                      </a: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5+2.5MVA </a:t>
                      </a:r>
                    </a:p>
                    <a:p>
                      <a:pPr algn="l" rtl="0" fontAlgn="ctr"/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</a:t>
                      </a: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 MVA</a:t>
                      </a:r>
                      <a:endParaRPr lang="en-US" sz="1300" b="0" dirty="0" smtClean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368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698.63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23.5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722.13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(a)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KyauKse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(Inn 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Yaung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33/11kV  5 MVA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Newly 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7312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45528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599.73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105.83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705.56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(b)</a:t>
                      </a:r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KyauKse</a:t>
                      </a:r>
                      <a:endParaRPr lang="my-MM" sz="1300" b="0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202.94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28.9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231.84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67164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171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5320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84964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4726.66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5088.76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228600" y="6290846"/>
            <a:ext cx="952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sz="16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REMARK – </a:t>
            </a:r>
            <a:r>
              <a:rPr lang="en-US" sz="1600" b="1" dirty="0" smtClean="0"/>
              <a:t>* </a:t>
            </a:r>
            <a:r>
              <a:rPr lang="en-US" sz="1600" b="1" dirty="0" smtClean="0">
                <a:latin typeface="Myanmar2" panose="020B0604030504040204" pitchFamily="34" charset="0"/>
                <a:cs typeface="Myanmar2" panose="020B0604030504040204" pitchFamily="34" charset="0"/>
              </a:rPr>
              <a:t>The f</a:t>
            </a:r>
            <a:r>
              <a:rPr lang="en-US" sz="16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ormer 33/11 kV , </a:t>
            </a:r>
            <a:r>
              <a:rPr lang="en-US" sz="16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5</a:t>
            </a:r>
            <a:r>
              <a:rPr lang="en-US" sz="16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MVA Transformer From </a:t>
            </a:r>
            <a:r>
              <a:rPr lang="en-US" sz="16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Kume</a:t>
            </a:r>
            <a:r>
              <a:rPr lang="en-US" sz="16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is Intended</a:t>
            </a:r>
            <a:r>
              <a:rPr lang="en-US" sz="16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to use for </a:t>
            </a:r>
            <a:r>
              <a:rPr lang="en-US" sz="16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Myitthaar</a:t>
            </a:r>
            <a:r>
              <a:rPr lang="en-US" sz="16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1981200"/>
            <a:ext cx="8172450" cy="2667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Mandalay District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522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6901" y="1447800"/>
            <a:ext cx="4474898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163364" y="4953000"/>
            <a:ext cx="2899612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non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Amarapura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12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2142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657.35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0055" y="914400"/>
            <a:ext cx="4024745" cy="2052213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Mandalay District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20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3152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 kV Line	-	19.40miles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400 V Line	-	12.27miles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11/0.4 kV Transformer-	20Nos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1370.06</a:t>
            </a:r>
          </a:p>
          <a:p>
            <a:pPr marL="155923">
              <a:tabLst>
                <a:tab pos="2292350" algn="l"/>
                <a:tab pos="25114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" y="78648"/>
            <a:ext cx="9144000" cy="759552"/>
          </a:xfrm>
          <a:prstGeom prst="rect">
            <a:avLst/>
          </a:prstGeom>
        </p:spPr>
        <p:txBody>
          <a:bodyPr wrap="squar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Location Map of Electrification Plan for Mandalay District</a:t>
            </a:r>
          </a:p>
          <a:p>
            <a:pPr marL="155923" algn="ctr"/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46364" y="4343400"/>
            <a:ext cx="2875567" cy="1313550"/>
          </a:xfrm>
          <a:prstGeom prst="rect">
            <a:avLst/>
          </a:prstGeom>
          <a:solidFill>
            <a:srgbClr val="E1FFFF"/>
          </a:solidFill>
          <a:ln>
            <a:solidFill>
              <a:schemeClr val="accent1"/>
            </a:solidFill>
          </a:ln>
        </p:spPr>
        <p:txBody>
          <a:bodyPr wrap="none" lIns="81647" tIns="40823" rIns="81647" bIns="40823">
            <a:spAutoFit/>
          </a:bodyPr>
          <a:lstStyle>
            <a:defPPr>
              <a:defRPr lang="en-US"/>
            </a:defPPr>
            <a:lvl1pPr marL="0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0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195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297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38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0496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6593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2692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8774" algn="l" defTabSz="101219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5923" algn="ctr">
              <a:tabLst>
                <a:tab pos="1828800" algn="l"/>
                <a:tab pos="2117725" algn="l"/>
              </a:tabLst>
            </a:pP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PaTheinGyi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 Township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No. of Villages	-	8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Household	-	1010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	-	712.71</a:t>
            </a:r>
          </a:p>
          <a:p>
            <a:pPr marL="155923">
              <a:tabLst>
                <a:tab pos="1828800" algn="l"/>
                <a:tab pos="2117725" algn="l"/>
              </a:tabLs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(million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Kyats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</a:p>
        </p:txBody>
      </p:sp>
      <p:cxnSp>
        <p:nvCxnSpPr>
          <p:cNvPr id="18" name="Straight Arrow Connector 17"/>
          <p:cNvCxnSpPr>
            <a:stCxn id="14" idx="1"/>
          </p:cNvCxnSpPr>
          <p:nvPr/>
        </p:nvCxnSpPr>
        <p:spPr>
          <a:xfrm flipH="1" flipV="1">
            <a:off x="5448309" y="3657609"/>
            <a:ext cx="1398055" cy="1342566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3"/>
          </p:cNvCxnSpPr>
          <p:nvPr/>
        </p:nvCxnSpPr>
        <p:spPr>
          <a:xfrm flipV="1">
            <a:off x="3062976" y="5562601"/>
            <a:ext cx="1477275" cy="47174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3B81-CEB8-489C-B342-DAE60DD09C6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826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3215</TotalTime>
  <Words>3205</Words>
  <Application>Microsoft Office PowerPoint</Application>
  <PresentationFormat>A4 Paper (210x297 mm)</PresentationFormat>
  <Paragraphs>2122</Paragraphs>
  <Slides>38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The Statement of Fiscal Yearly Budget and Electrified Connection for Mandalay Region 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NaingLay</dc:creator>
  <cp:lastModifiedBy>HP</cp:lastModifiedBy>
  <cp:revision>381</cp:revision>
  <cp:lastPrinted>2015-09-10T17:20:10Z</cp:lastPrinted>
  <dcterms:created xsi:type="dcterms:W3CDTF">2015-09-10T06:13:47Z</dcterms:created>
  <dcterms:modified xsi:type="dcterms:W3CDTF">2015-10-21T03:19:59Z</dcterms:modified>
</cp:coreProperties>
</file>